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2" r:id="rId3"/>
    <p:sldId id="273" r:id="rId4"/>
    <p:sldId id="265" r:id="rId5"/>
    <p:sldId id="288" r:id="rId6"/>
    <p:sldId id="276" r:id="rId7"/>
    <p:sldId id="281" r:id="rId8"/>
    <p:sldId id="282" r:id="rId9"/>
    <p:sldId id="283" r:id="rId10"/>
    <p:sldId id="280" r:id="rId11"/>
    <p:sldId id="28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23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C13F4-4F71-4BC0-8F9E-ABE01A2AC0E6}" type="datetimeFigureOut">
              <a:rPr lang="en-US" smtClean="0"/>
              <a:t>1/3/17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1D76E-00A0-46BD-BA08-F16FFF9A43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6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1D76E-00A0-46BD-BA08-F16FFF9A43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3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42D6-E58E-47FE-B317-05C5057C9E47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A072-C6B9-44A3-B81C-9F76943252C3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F8DB-4208-40B6-B3A2-2E34E3FD2E46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FE37-34D9-4735-9FE6-AB3A38F9DE50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1D5F-1CC8-42D0-A3B3-A7032E39872E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665F-EAC5-4487-B698-36090D06ADE5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79D-0911-4CC7-8B39-1D96FDB86E3E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DE6B-53BF-4DFE-8948-3D3460D93EDA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B2D2-A40A-4BEB-8177-5802ED3E5B99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30C5-B187-4743-9BDD-F3CDE5703A86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DE-50CE-4114-9387-756099AC0E51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0FB6-EB3F-4101-9BF9-B87EAC61878D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3D70-CFF0-432D-B628-6690D22A6473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84B87-88FC-48CB-9C12-CD0C96B77387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40E1-F65A-4454-8E9A-6278C74C3C8F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0BC1-57BE-476C-97B2-E177B2499B80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10A1-721B-4127-A669-29850F7BA007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53DFADD-D3BE-40DF-B0FE-6E523B86FBA5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Tuxedo Park </a:t>
            </a:r>
            <a:br>
              <a:rPr lang="en-US" sz="48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Tree Advisory Board (TPTAB)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Race Track Nature Preserve RESTORATION PLAN: background PRESENTATION </a:t>
            </a:r>
            <a:r>
              <a:rPr lang="en-US" b="1" dirty="0">
                <a:solidFill>
                  <a:srgbClr val="FF0000"/>
                </a:solidFill>
              </a:rPr>
              <a:t>to the Board of Architectural Review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January 3</a:t>
            </a:r>
            <a:r>
              <a:rPr lang="en-US" b="1" dirty="0" smtClean="0">
                <a:solidFill>
                  <a:srgbClr val="FF0000"/>
                </a:solidFill>
              </a:rPr>
              <a:t>, 2017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 descr="C:\Users\wcynyc\Documents\TAB Letterhead\TPtreeboardlogojpegChiuYi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5" y="1612669"/>
            <a:ext cx="2103634" cy="1499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42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Race Track Nature Preserve: implications to the Village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660073"/>
            <a:ext cx="8946541" cy="35883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Village budget/financial </a:t>
            </a:r>
            <a:r>
              <a:rPr lang="en-US" sz="2400" dirty="0">
                <a:solidFill>
                  <a:schemeClr val="bg1"/>
                </a:solidFill>
              </a:rPr>
              <a:t>impact: </a:t>
            </a:r>
            <a:r>
              <a:rPr lang="en-US" sz="2400" b="1" dirty="0" smtClean="0">
                <a:solidFill>
                  <a:srgbClr val="FF0000"/>
                </a:solidFill>
              </a:rPr>
              <a:t>ZERO. PROJECT FUNDED ENTIRELY BY DONATIONS AND GOVERNMENT GRANTS.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Environmental benefits: SIGNIFICANT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Infrastructural benefits: SIGNIFICANT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Visual/aesthetics benefits: SIGNIFICANT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Community lifestyle/enjoyment: POSITIVE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Property values: POSITIVE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Next steps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360816"/>
            <a:ext cx="8946541" cy="3887584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February/March, </a:t>
            </a:r>
            <a:r>
              <a:rPr lang="en-US" sz="2400" b="1" dirty="0" smtClean="0">
                <a:solidFill>
                  <a:schemeClr val="bg1"/>
                </a:solidFill>
              </a:rPr>
              <a:t>2017</a:t>
            </a:r>
            <a:r>
              <a:rPr lang="en-US" sz="2400" dirty="0" smtClean="0">
                <a:solidFill>
                  <a:schemeClr val="bg1"/>
                </a:solidFill>
              </a:rPr>
              <a:t>: an informal review of the conceptual restoration plan by the Board of Architectural Review.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Revisions as appropriate/necessary.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March/April, </a:t>
            </a:r>
            <a:r>
              <a:rPr lang="en-US" sz="2400" b="1" dirty="0" smtClean="0">
                <a:solidFill>
                  <a:schemeClr val="bg1"/>
                </a:solidFill>
              </a:rPr>
              <a:t>2017</a:t>
            </a:r>
            <a:r>
              <a:rPr lang="en-US" sz="2400" dirty="0" smtClean="0">
                <a:solidFill>
                  <a:schemeClr val="bg1"/>
                </a:solidFill>
              </a:rPr>
              <a:t>: presentation of the revised conceptual restoration plan to the Board of Trustees at a public meeting.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Revisions as appropriate/necessary.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April/May, 2017</a:t>
            </a:r>
            <a:r>
              <a:rPr lang="en-US" sz="2400" dirty="0" smtClean="0">
                <a:solidFill>
                  <a:schemeClr val="bg1"/>
                </a:solidFill>
              </a:rPr>
              <a:t>: delivery of construction drawings by LWLA.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Early summer, 2017</a:t>
            </a:r>
            <a:r>
              <a:rPr lang="en-US" sz="2400" dirty="0" smtClean="0">
                <a:solidFill>
                  <a:schemeClr val="bg1"/>
                </a:solidFill>
              </a:rPr>
              <a:t>: restoration work starts.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9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340012"/>
            <a:ext cx="9404723" cy="1446807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Race Track Nature Preserve: the DEC and environmental experts advocate its preservation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443942"/>
            <a:ext cx="8946541" cy="3804457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The 21-acre ”bowl” is a cost-effective storm water management system for the surrounding hills/properties.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This flood zone/Federal wetland area is the headwater of Augusta Brook, a tributary of the Ramapo River that provides drinking water for millions in NY and NJ. It stores the runoff and releases purified water over time into the stream.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Trees and other vegetation along the embankments provide critical structural support to Tuxedo Road &amp; Clubhouse Road.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Its mixed habitat of wetland, swamp, forest and meadow provides a superlative home to a diverse range flora and fauna not found elsewhere in the Lower Hudson Valley.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estoration efforts since March 2016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754587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 present conservation </a:t>
            </a:r>
            <a:r>
              <a:rPr lang="en-US" sz="1600" dirty="0">
                <a:solidFill>
                  <a:schemeClr val="bg1"/>
                </a:solidFill>
              </a:rPr>
              <a:t>plan is a continuation of the Village revitalization effort started more than 10 years ago – the first step </a:t>
            </a:r>
            <a:r>
              <a:rPr lang="en-US" sz="1600" dirty="0" smtClean="0">
                <a:solidFill>
                  <a:schemeClr val="bg1"/>
                </a:solidFill>
              </a:rPr>
              <a:t>was the closure </a:t>
            </a:r>
            <a:r>
              <a:rPr lang="en-US" sz="1600" dirty="0">
                <a:solidFill>
                  <a:schemeClr val="bg1"/>
                </a:solidFill>
              </a:rPr>
              <a:t>of the </a:t>
            </a:r>
            <a:r>
              <a:rPr lang="en-US" sz="1600" dirty="0" smtClean="0">
                <a:solidFill>
                  <a:schemeClr val="bg1"/>
                </a:solidFill>
              </a:rPr>
              <a:t>dump in </a:t>
            </a:r>
            <a:r>
              <a:rPr lang="en-US" sz="1600" b="1" dirty="0" smtClean="0">
                <a:solidFill>
                  <a:schemeClr val="bg1"/>
                </a:solidFill>
              </a:rPr>
              <a:t>2007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March 2016</a:t>
            </a:r>
            <a:r>
              <a:rPr lang="en-US" sz="1600" dirty="0" smtClean="0">
                <a:solidFill>
                  <a:schemeClr val="bg1"/>
                </a:solidFill>
              </a:rPr>
              <a:t>: BOT approved a tree inventory study for the embankment areas (completed by arborist Brett Walker in June). The purpose was to provide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data for a forest regeneration plan. A worrying result: only 12 saplings were identified in 21 acres!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April</a:t>
            </a:r>
            <a:r>
              <a:rPr lang="en-US" sz="1600" dirty="0" smtClean="0">
                <a:solidFill>
                  <a:schemeClr val="bg1"/>
                </a:solidFill>
              </a:rPr>
              <a:t>: BOT approved an invasive species management study by Trillium Invasive Species Management (selected from a bid process). The study, delivered in 2 parts in May and September, mapped the locations of aggressive invasive plants at the embankment areas and recommended management methods and a timetable.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April – September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  <a:r>
              <a:rPr lang="en-US" sz="1600" dirty="0" smtClean="0">
                <a:solidFill>
                  <a:schemeClr val="bg1"/>
                </a:solidFill>
              </a:rPr>
              <a:t>DPW and volunteers removed five </a:t>
            </a:r>
            <a:r>
              <a:rPr lang="en-US" sz="1600" dirty="0">
                <a:solidFill>
                  <a:schemeClr val="bg1"/>
                </a:solidFill>
              </a:rPr>
              <a:t>”priority” invasive species.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May</a:t>
            </a:r>
            <a:r>
              <a:rPr lang="en-US" sz="1600" dirty="0" smtClean="0">
                <a:solidFill>
                  <a:schemeClr val="bg1"/>
                </a:solidFill>
              </a:rPr>
              <a:t>: 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BOT-approved RFP was sent to landscape design firms for their proposals to remove invasive plants, replant/maintain with native varieties. 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July</a:t>
            </a:r>
            <a:r>
              <a:rPr lang="en-US" sz="1600" dirty="0" smtClean="0">
                <a:solidFill>
                  <a:schemeClr val="bg1"/>
                </a:solidFill>
              </a:rPr>
              <a:t>: bid opening. Larry Weaner Landscape Associates was selected.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October</a:t>
            </a:r>
            <a:r>
              <a:rPr lang="en-US" sz="1600" dirty="0" smtClean="0">
                <a:solidFill>
                  <a:schemeClr val="bg1"/>
                </a:solidFill>
              </a:rPr>
              <a:t>: the Race Track was dedicated by the Village as a nature preserve at an official ceremony. LWLA began work. 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landscape design RFP process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78182"/>
            <a:ext cx="8946541" cy="417021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Contacted five firms known for working on large scale meadow/natural areas, including Darrell Morrison (designer of Storm King), Hollander &amp; Connelly, Deborah </a:t>
            </a:r>
            <a:r>
              <a:rPr lang="en-US" sz="2400" dirty="0" err="1" smtClean="0">
                <a:solidFill>
                  <a:schemeClr val="bg1"/>
                </a:solidFill>
              </a:rPr>
              <a:t>Cerbonne</a:t>
            </a:r>
            <a:r>
              <a:rPr lang="en-US" sz="2400" dirty="0" smtClean="0">
                <a:solidFill>
                  <a:schemeClr val="bg1"/>
                </a:solidFill>
              </a:rPr>
              <a:t> Associates, Sundance Gardens, and Larry Weaner Landscape Associates.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Two firms attended the mandatory site visit.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highly qualified firm – Larry Weaner Landscape Associates – was selected.</a:t>
            </a:r>
            <a:r>
              <a:rPr lang="en-US" sz="240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3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Larry </a:t>
            </a:r>
            <a:r>
              <a:rPr lang="en-US" b="1" dirty="0">
                <a:solidFill>
                  <a:schemeClr val="bg1"/>
                </a:solidFill>
              </a:rPr>
              <a:t>Weaner </a:t>
            </a:r>
            <a:r>
              <a:rPr lang="en-US" b="1" dirty="0" smtClean="0">
                <a:solidFill>
                  <a:schemeClr val="bg1"/>
                </a:solidFill>
              </a:rPr>
              <a:t>Landscape Associates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628" y="1853248"/>
            <a:ext cx="9235206" cy="46805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i="1" dirty="0"/>
              <a:t>Their </a:t>
            </a:r>
            <a:r>
              <a:rPr lang="en-US" sz="8000" i="1" dirty="0" smtClean="0"/>
              <a:t>credentials</a:t>
            </a:r>
            <a:r>
              <a:rPr lang="en-US" sz="8000" dirty="0" smtClean="0"/>
              <a:t>: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30 years experience of landscape design and installation, combining expertise in horticulture, environmental science and traditional garden design.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Recognitions: Landscape Design Award (2008) New England Wildflower Society, Gold Award (2008) Association of Professional Landscape Designers, Honorary Member, Garden Club of America (2015).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Select clients: Taconic Parkway &amp; NY State Thruway Authority (30 acres) Croton Point Park (100 acres), NY; Kosciusko Park, CT (7 acres); National Audio-visual Conservation Center (30 acres), Twin Maples Farm, CT (450 acre private estate).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Larry Weaner is a frequent lecturer and author of </a:t>
            </a:r>
            <a:r>
              <a:rPr lang="en-US" sz="8000" i="1" dirty="0" smtClean="0">
                <a:solidFill>
                  <a:schemeClr val="bg1"/>
                </a:solidFill>
              </a:rPr>
              <a:t>Garden Revolution: How our Landscapes Can be a Source of Environmental Change </a:t>
            </a:r>
            <a:r>
              <a:rPr lang="en-US" sz="8000" dirty="0" smtClean="0">
                <a:solidFill>
                  <a:schemeClr val="bg1"/>
                </a:solidFill>
              </a:rPr>
              <a:t>(Timber Press, 2016).</a:t>
            </a:r>
          </a:p>
          <a:p>
            <a:endParaRPr lang="en-US" sz="8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95" y="452717"/>
            <a:ext cx="9335939" cy="140933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restoration criteria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13164"/>
            <a:ext cx="8946541" cy="48352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Their proposal</a:t>
            </a:r>
            <a:r>
              <a:rPr lang="en-US" dirty="0" smtClean="0"/>
              <a:t>:</a:t>
            </a:r>
          </a:p>
          <a:p>
            <a:r>
              <a:rPr lang="en-US" sz="7400" dirty="0">
                <a:solidFill>
                  <a:schemeClr val="bg1"/>
                </a:solidFill>
              </a:rPr>
              <a:t>Master plan encompasses the entire 21 acres.</a:t>
            </a:r>
          </a:p>
          <a:p>
            <a:r>
              <a:rPr lang="en-US" sz="7400" dirty="0">
                <a:solidFill>
                  <a:schemeClr val="bg1"/>
                </a:solidFill>
              </a:rPr>
              <a:t>Phased approach – </a:t>
            </a:r>
            <a:r>
              <a:rPr lang="en-US" sz="7400" dirty="0" smtClean="0">
                <a:solidFill>
                  <a:schemeClr val="bg1"/>
                </a:solidFill>
              </a:rPr>
              <a:t>prioritization based on budget, planting effectiveness, visual prominence, ”experience” of visitors, safety, availability of labor.</a:t>
            </a:r>
            <a:endParaRPr lang="en-US" sz="7400" dirty="0">
              <a:solidFill>
                <a:schemeClr val="bg1"/>
              </a:solidFill>
            </a:endParaRPr>
          </a:p>
          <a:p>
            <a:r>
              <a:rPr lang="en-US" sz="7400" dirty="0">
                <a:solidFill>
                  <a:schemeClr val="bg1"/>
                </a:solidFill>
              </a:rPr>
              <a:t>Focus on both restoration AND ongoing, </a:t>
            </a:r>
            <a:r>
              <a:rPr lang="en-US" sz="7400" b="1" i="1" dirty="0">
                <a:solidFill>
                  <a:schemeClr val="bg1"/>
                </a:solidFill>
              </a:rPr>
              <a:t>sustainable</a:t>
            </a:r>
            <a:r>
              <a:rPr lang="en-US" sz="7400" dirty="0">
                <a:solidFill>
                  <a:schemeClr val="bg1"/>
                </a:solidFill>
              </a:rPr>
              <a:t> maintenance.</a:t>
            </a:r>
          </a:p>
          <a:p>
            <a:r>
              <a:rPr lang="en-US" sz="7400" dirty="0" smtClean="0">
                <a:solidFill>
                  <a:schemeClr val="bg1"/>
                </a:solidFill>
              </a:rPr>
              <a:t>Preserve and enhance biodiversity.</a:t>
            </a:r>
          </a:p>
          <a:p>
            <a:r>
              <a:rPr lang="en-US" sz="7400" dirty="0" smtClean="0">
                <a:solidFill>
                  <a:schemeClr val="bg1"/>
                </a:solidFill>
              </a:rPr>
              <a:t>Replaces invasive species with native </a:t>
            </a:r>
            <a:r>
              <a:rPr lang="en-US" sz="7400" smtClean="0">
                <a:solidFill>
                  <a:schemeClr val="bg1"/>
                </a:solidFill>
              </a:rPr>
              <a:t>and blight-tolerant species.</a:t>
            </a:r>
            <a:endParaRPr lang="en-US" sz="7400" dirty="0" smtClean="0">
              <a:solidFill>
                <a:schemeClr val="bg1"/>
              </a:solidFill>
            </a:endParaRPr>
          </a:p>
          <a:p>
            <a:r>
              <a:rPr lang="en-US" sz="7400" dirty="0" smtClean="0">
                <a:solidFill>
                  <a:schemeClr val="bg1"/>
                </a:solidFill>
              </a:rPr>
              <a:t>Provide for community enjoyment and educational opportunity via walking trails, benches, viewing points, signage, etc.</a:t>
            </a:r>
          </a:p>
          <a:p>
            <a:r>
              <a:rPr lang="en-US" sz="7400" dirty="0">
                <a:solidFill>
                  <a:schemeClr val="bg1"/>
                </a:solidFill>
              </a:rPr>
              <a:t>Finished aesthetics appropriate for </a:t>
            </a:r>
            <a:r>
              <a:rPr lang="en-US" sz="7400" dirty="0" smtClean="0">
                <a:solidFill>
                  <a:schemeClr val="bg1"/>
                </a:solidFill>
              </a:rPr>
              <a:t>a nature sanctuary.</a:t>
            </a:r>
            <a:endParaRPr lang="en-US" sz="7400" dirty="0">
              <a:solidFill>
                <a:schemeClr val="bg1"/>
              </a:solidFill>
            </a:endParaRPr>
          </a:p>
          <a:p>
            <a:r>
              <a:rPr lang="en-US" sz="7400" dirty="0" smtClean="0">
                <a:solidFill>
                  <a:schemeClr val="bg1"/>
                </a:solidFill>
              </a:rPr>
              <a:t>A consultative/partnership approach to working with the TPTAB.</a:t>
            </a:r>
          </a:p>
          <a:p>
            <a:r>
              <a:rPr lang="en-US" sz="7400" dirty="0" smtClean="0">
                <a:solidFill>
                  <a:schemeClr val="bg1"/>
                </a:solidFill>
              </a:rPr>
              <a:t>Aiming at a complete design in Spring 2017.</a:t>
            </a:r>
          </a:p>
          <a:p>
            <a:r>
              <a:rPr lang="en-US" sz="7400" dirty="0" smtClean="0">
                <a:solidFill>
                  <a:schemeClr val="bg1"/>
                </a:solidFill>
              </a:rPr>
              <a:t>Deliverables: a master restoration and maintenance modular plan in a format that can be given to DPW/sent to landscaping firms to invite bids.</a:t>
            </a:r>
          </a:p>
          <a:p>
            <a:endParaRPr lang="en-US" sz="7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Race Track Preserve: the vision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2" y="1296785"/>
            <a:ext cx="9196157" cy="53866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Race Track Preserve: the vision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429789"/>
            <a:ext cx="9063153" cy="51705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Race Track Preserve: the vision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346662"/>
            <a:ext cx="9079779" cy="52370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3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</TotalTime>
  <Words>840</Words>
  <Application>Microsoft Macintosh PowerPoint</Application>
  <PresentationFormat>Widescreen</PresentationFormat>
  <Paragraphs>67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Ion</vt:lpstr>
      <vt:lpstr>Tuxedo Park  Tree Advisory Board (TPTAB)</vt:lpstr>
      <vt:lpstr>The Race Track Nature Preserve: the DEC and environmental experts advocate its preservation</vt:lpstr>
      <vt:lpstr>Restoration efforts since March 2016</vt:lpstr>
      <vt:lpstr>The landscape design RFP process</vt:lpstr>
      <vt:lpstr>Larry Weaner Landscape Associates </vt:lpstr>
      <vt:lpstr>The restoration criteria</vt:lpstr>
      <vt:lpstr>The Race Track Preserve: the vision</vt:lpstr>
      <vt:lpstr>The Race Track Preserve: the vision</vt:lpstr>
      <vt:lpstr>The Race Track Preserve: the vision</vt:lpstr>
      <vt:lpstr>The Race Track Nature Preserve: implications to the Village</vt:lpstr>
      <vt:lpstr>Next steps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Tuxedo Park  Tree Advisory Board</dc:title>
  <dc:creator>chiu yin</dc:creator>
  <cp:lastModifiedBy>chiu yin hempel</cp:lastModifiedBy>
  <cp:revision>138</cp:revision>
  <cp:lastPrinted>2016-08-22T01:49:15Z</cp:lastPrinted>
  <dcterms:created xsi:type="dcterms:W3CDTF">2016-01-18T19:30:33Z</dcterms:created>
  <dcterms:modified xsi:type="dcterms:W3CDTF">2017-01-03T18:26:43Z</dcterms:modified>
</cp:coreProperties>
</file>